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2" r:id="rId1"/>
  </p:sldMasterIdLst>
  <p:notesMasterIdLst>
    <p:notesMasterId r:id="rId42"/>
  </p:notesMasterIdLst>
  <p:handoutMasterIdLst>
    <p:handoutMasterId r:id="rId43"/>
  </p:handoutMasterIdLst>
  <p:sldIdLst>
    <p:sldId id="325" r:id="rId2"/>
    <p:sldId id="347" r:id="rId3"/>
    <p:sldId id="420" r:id="rId4"/>
    <p:sldId id="422" r:id="rId5"/>
    <p:sldId id="423" r:id="rId6"/>
    <p:sldId id="424" r:id="rId7"/>
    <p:sldId id="425" r:id="rId8"/>
    <p:sldId id="426" r:id="rId9"/>
    <p:sldId id="427" r:id="rId10"/>
    <p:sldId id="428" r:id="rId11"/>
    <p:sldId id="429" r:id="rId12"/>
    <p:sldId id="433" r:id="rId13"/>
    <p:sldId id="431" r:id="rId14"/>
    <p:sldId id="436" r:id="rId15"/>
    <p:sldId id="432" r:id="rId16"/>
    <p:sldId id="438" r:id="rId17"/>
    <p:sldId id="437" r:id="rId18"/>
    <p:sldId id="439" r:id="rId19"/>
    <p:sldId id="440" r:id="rId20"/>
    <p:sldId id="443" r:id="rId21"/>
    <p:sldId id="441" r:id="rId22"/>
    <p:sldId id="442" r:id="rId23"/>
    <p:sldId id="434" r:id="rId24"/>
    <p:sldId id="446" r:id="rId25"/>
    <p:sldId id="460" r:id="rId26"/>
    <p:sldId id="444" r:id="rId27"/>
    <p:sldId id="448" r:id="rId28"/>
    <p:sldId id="447" r:id="rId29"/>
    <p:sldId id="449" r:id="rId30"/>
    <p:sldId id="445" r:id="rId31"/>
    <p:sldId id="451" r:id="rId32"/>
    <p:sldId id="450" r:id="rId33"/>
    <p:sldId id="453" r:id="rId34"/>
    <p:sldId id="454" r:id="rId35"/>
    <p:sldId id="452" r:id="rId36"/>
    <p:sldId id="458" r:id="rId37"/>
    <p:sldId id="456" r:id="rId38"/>
    <p:sldId id="457" r:id="rId39"/>
    <p:sldId id="455" r:id="rId40"/>
    <p:sldId id="459" r:id="rId41"/>
  </p:sldIdLst>
  <p:sldSz cx="9144000" cy="6858000" type="screen4x3"/>
  <p:notesSz cx="6858000" cy="9947275"/>
  <p:defaultTextStyle>
    <a:defPPr>
      <a:defRPr lang="en-GB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99"/>
    <a:srgbClr val="FFFF66"/>
    <a:srgbClr val="FF0000"/>
    <a:srgbClr val="CC0000"/>
    <a:srgbClr val="173800"/>
    <a:srgbClr val="1D387B"/>
    <a:srgbClr val="FF6600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04" autoAdjust="0"/>
    <p:restoredTop sz="92922" autoAdjust="0"/>
  </p:normalViewPr>
  <p:slideViewPr>
    <p:cSldViewPr>
      <p:cViewPr varScale="1">
        <p:scale>
          <a:sx n="123" d="100"/>
          <a:sy n="123" d="100"/>
        </p:scale>
        <p:origin x="1614" y="102"/>
      </p:cViewPr>
      <p:guideLst>
        <p:guide orient="horz" pos="400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-1709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880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944880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1EC7983B-75C3-4741-8AD0-E1E0878B8A5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632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AutoShape 1"/>
          <p:cNvSpPr>
            <a:spLocks noChangeArrowheads="1"/>
          </p:cNvSpPr>
          <p:nvPr/>
        </p:nvSpPr>
        <p:spPr bwMode="auto">
          <a:xfrm>
            <a:off x="0" y="0"/>
            <a:ext cx="6858000" cy="9947275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pic>
        <p:nvPicPr>
          <p:cNvPr id="61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463" y="392113"/>
            <a:ext cx="935037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88913" y="9447213"/>
            <a:ext cx="1617662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120" tIns="47880" rIns="96120" bIns="47880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ts val="1350"/>
              </a:lnSpc>
              <a:buFont typeface="Stafford" pitchFamily="2" charset="0"/>
              <a:buNone/>
              <a:tabLst>
                <a:tab pos="723900" algn="l"/>
                <a:tab pos="144780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GB"/>
              <a:t>November 19, 2007</a:t>
            </a:r>
          </a:p>
        </p:txBody>
      </p:sp>
      <p:sp>
        <p:nvSpPr>
          <p:cNvPr id="614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92213" y="1004888"/>
            <a:ext cx="4452937" cy="33385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90500" y="4660900"/>
            <a:ext cx="6475413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120" tIns="47880" rIns="96120" bIns="4788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808163" y="9447213"/>
            <a:ext cx="41036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120" tIns="47880" rIns="96120" bIns="47880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ts val="1350"/>
              </a:lnSpc>
              <a:buFont typeface="Stafford" pitchFamily="2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GB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913438" y="9447213"/>
            <a:ext cx="9413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120" tIns="47880" rIns="96120" bIns="4788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1350"/>
              </a:lnSpc>
              <a:buFont typeface="Stafford" pitchFamily="2" charset="0"/>
              <a:buNone/>
              <a:tabLst>
                <a:tab pos="72390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GB"/>
              <a:t>|  </a:t>
            </a:r>
            <a:fld id="{92C156F3-6C7D-4C62-B24F-CEC351458306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  <p:sp>
        <p:nvSpPr>
          <p:cNvPr id="6153" name="Rectangle 8"/>
          <p:cNvSpPr>
            <a:spLocks noChangeArrowheads="1"/>
          </p:cNvSpPr>
          <p:nvPr/>
        </p:nvSpPr>
        <p:spPr bwMode="auto">
          <a:xfrm>
            <a:off x="190500" y="420688"/>
            <a:ext cx="5403850" cy="43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400" tIns="0" rIns="0" bIns="0" anchor="ctr"/>
          <a:lstStyle/>
          <a:p>
            <a:pPr algn="l">
              <a:lnSpc>
                <a:spcPts val="1350"/>
              </a:lnSpc>
              <a:buFont typeface="Stafford" pitchFamily="2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de-DE" sz="1100" b="1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6154" name="Rectangle 9"/>
          <p:cNvSpPr>
            <a:spLocks noChangeArrowheads="1"/>
          </p:cNvSpPr>
          <p:nvPr/>
        </p:nvSpPr>
        <p:spPr bwMode="auto">
          <a:xfrm>
            <a:off x="190500" y="195263"/>
            <a:ext cx="6478588" cy="157162"/>
          </a:xfrm>
          <a:prstGeom prst="rect">
            <a:avLst/>
          </a:prstGeom>
          <a:solidFill>
            <a:srgbClr val="B5B5B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155" name="Line 10"/>
          <p:cNvSpPr>
            <a:spLocks noChangeShapeType="1"/>
          </p:cNvSpPr>
          <p:nvPr/>
        </p:nvSpPr>
        <p:spPr bwMode="auto">
          <a:xfrm>
            <a:off x="190500" y="392113"/>
            <a:ext cx="6478588" cy="1587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156" name="Line 11"/>
          <p:cNvSpPr>
            <a:spLocks noChangeShapeType="1"/>
          </p:cNvSpPr>
          <p:nvPr/>
        </p:nvSpPr>
        <p:spPr bwMode="auto">
          <a:xfrm>
            <a:off x="190500" y="850900"/>
            <a:ext cx="6478588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157" name="Line 12"/>
          <p:cNvSpPr>
            <a:spLocks noChangeShapeType="1"/>
          </p:cNvSpPr>
          <p:nvPr/>
        </p:nvSpPr>
        <p:spPr bwMode="auto">
          <a:xfrm>
            <a:off x="190500" y="9447213"/>
            <a:ext cx="6478588" cy="1587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158" name="Line 13"/>
          <p:cNvSpPr>
            <a:spLocks noChangeShapeType="1"/>
          </p:cNvSpPr>
          <p:nvPr/>
        </p:nvSpPr>
        <p:spPr bwMode="auto">
          <a:xfrm>
            <a:off x="188913" y="4462463"/>
            <a:ext cx="6478587" cy="1587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0397197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7171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717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182A058B-C42E-403D-AC0C-8E31B078BE7A}" type="slidenum">
              <a:rPr lang="en-GB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</a:t>
            </a:fld>
            <a:endParaRPr lang="en-GB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71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3800" y="1006475"/>
            <a:ext cx="4449763" cy="3336925"/>
          </a:xfrm>
          <a:ln/>
        </p:spPr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500" y="4659313"/>
            <a:ext cx="6475413" cy="4657725"/>
          </a:xfrm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077407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100000"/>
              </a:lnSpc>
              <a:buClrTx/>
              <a:buSzTx/>
              <a:buFontTx/>
              <a:buNone/>
            </a:pPr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Text Box 11"/>
          <p:cNvSpPr txBox="1">
            <a:spLocks noChangeArrowheads="1"/>
          </p:cNvSpPr>
          <p:nvPr userDrawn="1"/>
        </p:nvSpPr>
        <p:spPr bwMode="auto">
          <a:xfrm>
            <a:off x="250825" y="6642100"/>
            <a:ext cx="7559675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>
                <a:solidFill>
                  <a:schemeClr val="folHlink"/>
                </a:solidFill>
              </a:rPr>
              <a:t>© author(s) of these slides including research results from the KOM research network and TU Darmstadt; otherwise it is specified at the respective slide</a:t>
            </a:r>
          </a:p>
        </p:txBody>
      </p:sp>
      <p:sp>
        <p:nvSpPr>
          <p:cNvPr id="11" name="Line 12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6948488" y="6524625"/>
            <a:ext cx="1944687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B8B5FDB6-3EA0-4704-AFA4-457E235F2A5B}" type="datetime5">
              <a:rPr lang="en-US" sz="1000" smtClean="0">
                <a:solidFill>
                  <a:schemeClr val="tx1"/>
                </a:solidFill>
              </a:rPr>
              <a:t>14-Jan-15</a:t>
            </a:fld>
            <a:endParaRPr lang="de-DE" sz="1000" dirty="0">
              <a:solidFill>
                <a:schemeClr val="tx1"/>
              </a:solidFill>
            </a:endParaRPr>
          </a:p>
        </p:txBody>
      </p:sp>
      <p:pic>
        <p:nvPicPr>
          <p:cNvPr id="13" name="Picture 18" descr="tud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4388" y="692150"/>
            <a:ext cx="187325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0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Mastertitelformat bearbeiten</a:t>
            </a:r>
          </a:p>
        </p:txBody>
      </p:sp>
      <p:sp>
        <p:nvSpPr>
          <p:cNvPr id="15360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Master-Untertitelformat bearbeiten</a:t>
            </a:r>
          </a:p>
        </p:txBody>
      </p:sp>
      <p:sp>
        <p:nvSpPr>
          <p:cNvPr id="20" name="Text Box 10"/>
          <p:cNvSpPr txBox="1">
            <a:spLocks noChangeArrowheads="1"/>
          </p:cNvSpPr>
          <p:nvPr userDrawn="1"/>
        </p:nvSpPr>
        <p:spPr bwMode="auto">
          <a:xfrm>
            <a:off x="5076825" y="6021388"/>
            <a:ext cx="3816350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dirty="0" smtClean="0">
                <a:solidFill>
                  <a:schemeClr val="tx1"/>
                </a:solidFill>
              </a:rPr>
              <a:t>Prof. Dr.-Ing. Ralf Steinmetz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dirty="0" smtClean="0">
                <a:solidFill>
                  <a:schemeClr val="tx1"/>
                </a:solidFill>
              </a:rPr>
              <a:t>KOM - Multimedia Communications Lab</a:t>
            </a:r>
          </a:p>
        </p:txBody>
      </p:sp>
      <p:sp>
        <p:nvSpPr>
          <p:cNvPr id="14" name="Text Box 11"/>
          <p:cNvSpPr txBox="1">
            <a:spLocks noChangeArrowheads="1"/>
          </p:cNvSpPr>
          <p:nvPr userDrawn="1"/>
        </p:nvSpPr>
        <p:spPr bwMode="auto">
          <a:xfrm>
            <a:off x="7596336" y="6640375"/>
            <a:ext cx="1397293" cy="21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dirty="0" smtClean="0">
                <a:solidFill>
                  <a:schemeClr val="folHlink"/>
                </a:solidFill>
              </a:rPr>
              <a:t>Template</a:t>
            </a:r>
            <a:r>
              <a:rPr lang="en-US" sz="800" baseline="0" dirty="0" smtClean="0">
                <a:solidFill>
                  <a:schemeClr val="folHlink"/>
                </a:solidFill>
              </a:rPr>
              <a:t> all v.3.4</a:t>
            </a:r>
            <a:endParaRPr lang="en-US" sz="800" dirty="0" smtClean="0">
              <a:solidFill>
                <a:schemeClr val="folHlink"/>
              </a:solidFill>
            </a:endParaRPr>
          </a:p>
        </p:txBody>
      </p:sp>
      <p:sp>
        <p:nvSpPr>
          <p:cNvPr id="2" name="filename"/>
          <p:cNvSpPr txBox="1"/>
          <p:nvPr userDrawn="1"/>
        </p:nvSpPr>
        <p:spPr>
          <a:xfrm>
            <a:off x="254000" y="6477000"/>
            <a:ext cx="7620000" cy="23544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US" sz="1000" smtClean="0">
                <a:solidFill>
                  <a:srgbClr val="000000"/>
                </a:solidFill>
              </a:rPr>
              <a:t>PPT-for-all___v.3.4_office2010___2012.09.10.pptx</a:t>
            </a:r>
            <a:endParaRPr 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277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535113"/>
            <a:ext cx="4245868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2174874"/>
            <a:ext cx="4245868" cy="427846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247455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247455" cy="427846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5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1484784"/>
            <a:ext cx="5317430" cy="496855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6" name="Inhaltsplatzhalter 2"/>
          <p:cNvSpPr>
            <a:spLocks noGrp="1"/>
          </p:cNvSpPr>
          <p:nvPr>
            <p:ph idx="11"/>
          </p:nvPr>
        </p:nvSpPr>
        <p:spPr>
          <a:xfrm>
            <a:off x="262682" y="1484784"/>
            <a:ext cx="3229198" cy="496855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9414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454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46613" y="1484313"/>
            <a:ext cx="4244975" cy="2408237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46613" y="4044950"/>
            <a:ext cx="4244975" cy="2408238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48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extplatzhalter 2"/>
          <p:cNvSpPr>
            <a:spLocks noGrp="1"/>
          </p:cNvSpPr>
          <p:nvPr>
            <p:ph type="body" sz="half" idx="11"/>
          </p:nvPr>
        </p:nvSpPr>
        <p:spPr>
          <a:xfrm>
            <a:off x="250825" y="4005064"/>
            <a:ext cx="4243388" cy="2448124"/>
          </a:xfrm>
        </p:spPr>
        <p:txBody>
          <a:bodyPr anchor="b" anchorCtr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Inhaltsplatzhalter 3"/>
          <p:cNvSpPr>
            <a:spLocks noGrp="1"/>
          </p:cNvSpPr>
          <p:nvPr>
            <p:ph sz="half" idx="2"/>
          </p:nvPr>
        </p:nvSpPr>
        <p:spPr>
          <a:xfrm>
            <a:off x="4646613" y="4005064"/>
            <a:ext cx="4244975" cy="2448124"/>
          </a:xfrm>
        </p:spPr>
        <p:txBody>
          <a:bodyPr anchor="b" anchorCtr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2162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42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308304" y="1484784"/>
            <a:ext cx="1583284" cy="4968404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0825" y="1484784"/>
            <a:ext cx="6985471" cy="4968404"/>
          </a:xfrm>
        </p:spPr>
        <p:txBody>
          <a:bodyPr vert="eaVert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5404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142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9541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906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477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22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7699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02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2953023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6" name="Inhaltsplatzhalter 2"/>
          <p:cNvSpPr>
            <a:spLocks noGrp="1"/>
          </p:cNvSpPr>
          <p:nvPr>
            <p:ph sz="half" idx="11"/>
          </p:nvPr>
        </p:nvSpPr>
        <p:spPr>
          <a:xfrm>
            <a:off x="3203848" y="1484784"/>
            <a:ext cx="2880320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Inhaltsplatzhalter 2"/>
          <p:cNvSpPr>
            <a:spLocks noGrp="1"/>
          </p:cNvSpPr>
          <p:nvPr>
            <p:ph sz="half" idx="12"/>
          </p:nvPr>
        </p:nvSpPr>
        <p:spPr>
          <a:xfrm>
            <a:off x="6084168" y="1484461"/>
            <a:ext cx="2880320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27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E9503E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254075" y="488950"/>
            <a:ext cx="68770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5258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0825" y="6510338"/>
            <a:ext cx="5868988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buClrTx/>
              <a:buSzTx/>
              <a:buFontTx/>
              <a:buNone/>
              <a:defRPr sz="1000">
                <a:solidFill>
                  <a:srgbClr val="B5B5B5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2" name="Picture 8" descr="tud_logo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6299200" y="6524625"/>
            <a:ext cx="2376488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 eaLnBrk="0" hangingPunct="0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000">
                <a:solidFill>
                  <a:srgbClr val="B5B5B5"/>
                </a:solidFill>
              </a:rPr>
              <a:t>KOM – Multimedia Communications Lab  </a:t>
            </a:r>
            <a:endParaRPr lang="de-DE" sz="1000">
              <a:solidFill>
                <a:srgbClr val="B5B5B5"/>
              </a:solidFill>
            </a:endParaRPr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8496300" y="6524625"/>
            <a:ext cx="396875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582D5D14-DD15-4A2D-8BFF-61D28DE9A5AB}" type="slidenum">
              <a:rPr lang="de-DE" sz="1000">
                <a:solidFill>
                  <a:schemeClr val="tx1"/>
                </a:solidFill>
              </a:rPr>
              <a:pPr algn="r">
                <a:lnSpc>
                  <a:spcPct val="100000"/>
                </a:lnSpc>
                <a:buClrTx/>
                <a:buSzTx/>
                <a:buFontTx/>
                <a:buNone/>
              </a:pPr>
              <a:t>‹Nr.›</a:t>
            </a:fld>
            <a:endParaRPr lang="de-DE" sz="100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endParaRPr lang="de-DE" sz="1000">
              <a:solidFill>
                <a:srgbClr val="B5B5B5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82" r:id="rId2"/>
    <p:sldLayoutId id="2147483688" r:id="rId3"/>
    <p:sldLayoutId id="2147483681" r:id="rId4"/>
    <p:sldLayoutId id="2147483694" r:id="rId5"/>
    <p:sldLayoutId id="2147483685" r:id="rId6"/>
    <p:sldLayoutId id="2147483686" r:id="rId7"/>
    <p:sldLayoutId id="2147483683" r:id="rId8"/>
    <p:sldLayoutId id="2147483695" r:id="rId9"/>
    <p:sldLayoutId id="2147483684" r:id="rId10"/>
    <p:sldLayoutId id="2147483697" r:id="rId11"/>
    <p:sldLayoutId id="2147483691" r:id="rId12"/>
    <p:sldLayoutId id="2147483692" r:id="rId13"/>
    <p:sldLayoutId id="2147483696" r:id="rId14"/>
    <p:sldLayoutId id="2147483689" r:id="rId15"/>
    <p:sldLayoutId id="2147483690" r:id="rId16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Game Technology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Lecture 11 </a:t>
            </a:r>
            <a:r>
              <a:rPr lang="de-DE" dirty="0" smtClean="0"/>
              <a:t>–</a:t>
            </a:r>
            <a:r>
              <a:rPr lang="en-US" dirty="0" smtClean="0"/>
              <a:t> 16.01.2015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50825" y="5990065"/>
            <a:ext cx="1496185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b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</a:pPr>
            <a:r>
              <a:rPr lang="en-US" sz="1000" dirty="0" err="1" smtClean="0">
                <a:solidFill>
                  <a:schemeClr val="tx1"/>
                </a:solidFill>
              </a:rPr>
              <a:t>Dipl</a:t>
            </a:r>
            <a:r>
              <a:rPr lang="en-US" sz="1000" dirty="0" smtClean="0">
                <a:solidFill>
                  <a:schemeClr val="tx1"/>
                </a:solidFill>
              </a:rPr>
              <a:t>-Inf. Robert </a:t>
            </a:r>
            <a:r>
              <a:rPr lang="en-US" sz="1000" dirty="0" err="1" smtClean="0">
                <a:solidFill>
                  <a:schemeClr val="tx1"/>
                </a:solidFill>
              </a:rPr>
              <a:t>Konrad</a:t>
            </a:r>
            <a:endParaRPr lang="en-US" sz="1000" dirty="0" smtClean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</a:pPr>
            <a:r>
              <a:rPr lang="en-US" sz="1000" dirty="0" smtClean="0">
                <a:solidFill>
                  <a:schemeClr val="tx1"/>
                </a:solidFill>
              </a:rPr>
              <a:t>Dr.-</a:t>
            </a:r>
            <a:r>
              <a:rPr lang="en-US" sz="1000" dirty="0" err="1" smtClean="0">
                <a:solidFill>
                  <a:schemeClr val="tx1"/>
                </a:solidFill>
              </a:rPr>
              <a:t>Ing</a:t>
            </a:r>
            <a:r>
              <a:rPr lang="en-US" sz="1000" dirty="0" smtClean="0">
                <a:solidFill>
                  <a:schemeClr val="tx1"/>
                </a:solidFill>
              </a:rPr>
              <a:t>. Florian </a:t>
            </a:r>
            <a:r>
              <a:rPr lang="en-US" sz="1000" dirty="0" err="1" smtClean="0">
                <a:solidFill>
                  <a:schemeClr val="tx1"/>
                </a:solidFill>
              </a:rPr>
              <a:t>Mehm</a:t>
            </a:r>
            <a:endParaRPr lang="en-US" sz="10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Less than 8 bits per color might be ok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eye‘s color resolution is less then its intensity resolution</a:t>
            </a:r>
          </a:p>
          <a:p>
            <a:endParaRPr lang="en-US" dirty="0" smtClean="0"/>
          </a:p>
          <a:p>
            <a:r>
              <a:rPr lang="en-US" dirty="0" smtClean="0"/>
              <a:t>Neighboring pixels likely have similar colors</a:t>
            </a:r>
            <a:endParaRPr lang="en-US" dirty="0"/>
          </a:p>
          <a:p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compression</a:t>
            </a:r>
            <a:r>
              <a:rPr lang="de-DE" dirty="0" smtClean="0"/>
              <a:t> </a:t>
            </a:r>
            <a:r>
              <a:rPr lang="de-DE" dirty="0" err="1" smtClean="0"/>
              <a:t>strategies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6898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ETC</a:t>
            </a:r>
            <a:endParaRPr lang="en-US" dirty="0"/>
          </a:p>
          <a:p>
            <a:pPr lvl="1"/>
            <a:r>
              <a:rPr lang="en-US" dirty="0" smtClean="0"/>
              <a:t>Ericsson Texture Compression</a:t>
            </a:r>
          </a:p>
          <a:p>
            <a:pPr lvl="1"/>
            <a:endParaRPr lang="en-US" dirty="0"/>
          </a:p>
          <a:p>
            <a:r>
              <a:rPr lang="en-US" dirty="0" smtClean="0"/>
              <a:t>Compresses 4x4 pixel blocks to 64 bits</a:t>
            </a:r>
            <a:endParaRPr lang="en-US" dirty="0"/>
          </a:p>
          <a:p>
            <a:pPr lvl="1"/>
            <a:r>
              <a:rPr lang="en-US" dirty="0" smtClean="0"/>
              <a:t>Split into two 2x4 groups</a:t>
            </a:r>
          </a:p>
          <a:p>
            <a:pPr lvl="1"/>
            <a:r>
              <a:rPr lang="en-US" dirty="0" smtClean="0"/>
              <a:t>Each gets a 12 bit base color plus 3 bit brightness range selection</a:t>
            </a:r>
          </a:p>
          <a:p>
            <a:pPr lvl="1"/>
            <a:r>
              <a:rPr lang="en-US" dirty="0" smtClean="0"/>
              <a:t>Each pixel gets a 2 bit offset value</a:t>
            </a:r>
            <a:endParaRPr lang="en-US" dirty="0"/>
          </a:p>
          <a:p>
            <a:pPr lvl="1"/>
            <a:endParaRPr lang="en-US" dirty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Example</a:t>
            </a:r>
            <a:r>
              <a:rPr lang="de-DE" dirty="0" smtClean="0"/>
              <a:t>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21772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PVRTC</a:t>
            </a:r>
            <a:endParaRPr lang="en-US" dirty="0"/>
          </a:p>
          <a:p>
            <a:pPr lvl="1"/>
            <a:r>
              <a:rPr lang="en-US" dirty="0" err="1" smtClean="0"/>
              <a:t>PowerVR</a:t>
            </a:r>
            <a:r>
              <a:rPr lang="en-US" dirty="0" smtClean="0"/>
              <a:t> Texture Compression</a:t>
            </a:r>
          </a:p>
          <a:p>
            <a:pPr lvl="1"/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Example</a:t>
            </a:r>
            <a:r>
              <a:rPr lang="de-DE" dirty="0" smtClean="0"/>
              <a:t> 2</a:t>
            </a:r>
            <a:endParaRPr lang="de-DE" dirty="0"/>
          </a:p>
        </p:txBody>
      </p:sp>
      <p:pic>
        <p:nvPicPr>
          <p:cNvPr id="10242" name="Picture 2" descr="http://withimagination.imgtec.com/wp-content/uploads/2013/02/03_PVRTC_how_it_work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92896"/>
            <a:ext cx="4525188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882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Compression for images might not be optimal for other textures</a:t>
            </a:r>
            <a:endParaRPr lang="en-US" dirty="0"/>
          </a:p>
          <a:p>
            <a:pPr lvl="1"/>
            <a:r>
              <a:rPr lang="en-US" dirty="0" smtClean="0"/>
              <a:t>But it might just work</a:t>
            </a:r>
          </a:p>
          <a:p>
            <a:pPr lvl="1"/>
            <a:r>
              <a:rPr lang="en-US" dirty="0" err="1" smtClean="0"/>
              <a:t>Swizzling</a:t>
            </a:r>
            <a:r>
              <a:rPr lang="en-US" dirty="0" smtClean="0"/>
              <a:t> channels can help</a:t>
            </a:r>
          </a:p>
          <a:p>
            <a:pPr lvl="1"/>
            <a:endParaRPr lang="en-US" dirty="0"/>
          </a:p>
          <a:p>
            <a:r>
              <a:rPr lang="en-US" dirty="0" smtClean="0"/>
              <a:t>3Dc</a:t>
            </a:r>
          </a:p>
          <a:p>
            <a:pPr lvl="1"/>
            <a:r>
              <a:rPr lang="en-US" dirty="0" smtClean="0"/>
              <a:t>x²+y²+z²=1</a:t>
            </a:r>
          </a:p>
          <a:p>
            <a:pPr lvl="2"/>
            <a:r>
              <a:rPr lang="en-US" dirty="0" smtClean="0"/>
              <a:t>z²=1-x²-y²</a:t>
            </a:r>
          </a:p>
          <a:p>
            <a:pPr lvl="2"/>
            <a:r>
              <a:rPr lang="en-US" dirty="0" smtClean="0"/>
              <a:t>One value can be omitted</a:t>
            </a:r>
            <a:endParaRPr lang="en-US" dirty="0"/>
          </a:p>
          <a:p>
            <a:pPr lvl="1"/>
            <a:r>
              <a:rPr lang="en-US" dirty="0" smtClean="0"/>
              <a:t>Plus block compression</a:t>
            </a:r>
            <a:endParaRPr lang="en-US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Normal </a:t>
            </a:r>
            <a:r>
              <a:rPr lang="de-DE" dirty="0" err="1" smtClean="0"/>
              <a:t>Maps</a:t>
            </a:r>
            <a:r>
              <a:rPr lang="de-DE" dirty="0" smtClean="0"/>
              <a:t>,…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0140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Let the artists do the job</a:t>
            </a:r>
            <a:endParaRPr lang="en-US" dirty="0"/>
          </a:p>
          <a:p>
            <a:endParaRPr lang="de-DE" dirty="0" smtClean="0"/>
          </a:p>
          <a:p>
            <a:r>
              <a:rPr lang="de-DE" dirty="0" smtClean="0"/>
              <a:t>Repeat </a:t>
            </a:r>
            <a:r>
              <a:rPr lang="de-DE" dirty="0" err="1" smtClean="0"/>
              <a:t>images</a:t>
            </a:r>
            <a:r>
              <a:rPr lang="de-DE" dirty="0" smtClean="0"/>
              <a:t> </a:t>
            </a:r>
            <a:r>
              <a:rPr lang="de-DE" dirty="0" err="1" smtClean="0"/>
              <a:t>over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over</a:t>
            </a:r>
            <a:endParaRPr lang="de-DE" dirty="0" smtClean="0"/>
          </a:p>
          <a:p>
            <a:pPr lvl="1"/>
            <a:r>
              <a:rPr lang="en-US" dirty="0" smtClean="0"/>
              <a:t>Nobody might notice it when you do it cleverly</a:t>
            </a:r>
            <a:endParaRPr lang="en-US" dirty="0"/>
          </a:p>
          <a:p>
            <a:pPr lvl="1"/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Manual </a:t>
            </a:r>
            <a:r>
              <a:rPr lang="de-DE" dirty="0" err="1" smtClean="0"/>
              <a:t>Compression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9560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Tilemaps</a:t>
            </a:r>
            <a:r>
              <a:rPr lang="de-DE" dirty="0" smtClean="0"/>
              <a:t>/</a:t>
            </a:r>
            <a:r>
              <a:rPr lang="de-DE" dirty="0" err="1" smtClean="0"/>
              <a:t>Tilesets</a:t>
            </a:r>
            <a:endParaRPr lang="de-DE" dirty="0"/>
          </a:p>
        </p:txBody>
      </p:sp>
      <p:pic>
        <p:nvPicPr>
          <p:cNvPr id="1026" name="Picture 2" descr="2D Rend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036967"/>
            <a:ext cx="8487208" cy="355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091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556792"/>
            <a:ext cx="6729907" cy="4925952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Tile</a:t>
            </a:r>
            <a:r>
              <a:rPr lang="de-DE" dirty="0" smtClean="0"/>
              <a:t> Editors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1968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Pitfall</a:t>
            </a:r>
            <a:r>
              <a:rPr lang="de-DE" dirty="0"/>
              <a:t>: The </a:t>
            </a:r>
            <a:r>
              <a:rPr lang="de-DE" dirty="0" err="1"/>
              <a:t>Mayan</a:t>
            </a:r>
            <a:r>
              <a:rPr lang="de-DE" dirty="0"/>
              <a:t> Adventure</a:t>
            </a:r>
          </a:p>
        </p:txBody>
      </p:sp>
      <p:pic>
        <p:nvPicPr>
          <p:cNvPr id="2050" name="Picture 2" descr="http://emu-russia.net/gdb/gen/Pitfall_-_The_Mayan_Adventur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934352"/>
            <a:ext cx="5425058" cy="406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342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Warcraft</a:t>
            </a:r>
            <a:r>
              <a:rPr lang="de-DE" dirty="0" smtClean="0"/>
              <a:t> 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1640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Bilinear Filtering</a:t>
            </a:r>
            <a:endParaRPr lang="en-US" dirty="0"/>
          </a:p>
          <a:p>
            <a:pPr lvl="1"/>
            <a:r>
              <a:rPr lang="en-US" dirty="0" smtClean="0"/>
              <a:t>Would have to use </a:t>
            </a:r>
            <a:r>
              <a:rPr lang="en-US" dirty="0" err="1" smtClean="0"/>
              <a:t>texels</a:t>
            </a:r>
            <a:r>
              <a:rPr lang="en-US" dirty="0" smtClean="0"/>
              <a:t> from two tiles at tile boundaries</a:t>
            </a:r>
          </a:p>
          <a:p>
            <a:pPr lvl="1"/>
            <a:r>
              <a:rPr lang="en-US" dirty="0" smtClean="0"/>
              <a:t>Complicated</a:t>
            </a:r>
          </a:p>
          <a:p>
            <a:pPr lvl="1"/>
            <a:r>
              <a:rPr lang="en-US" dirty="0" smtClean="0"/>
              <a:t>Expensive</a:t>
            </a:r>
          </a:p>
          <a:p>
            <a:pPr lvl="1"/>
            <a:r>
              <a:rPr lang="en-US" dirty="0" smtClean="0"/>
              <a:t>Rarely used</a:t>
            </a:r>
            <a:endParaRPr lang="en-US" dirty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Tilemaps</a:t>
            </a:r>
            <a:r>
              <a:rPr lang="de-DE" dirty="0" smtClean="0"/>
              <a:t> in 3D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4485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Preliminary</a:t>
            </a:r>
            <a:r>
              <a:rPr lang="de-DE" dirty="0" smtClean="0"/>
              <a:t> </a:t>
            </a:r>
            <a:r>
              <a:rPr lang="de-DE" dirty="0" err="1" smtClean="0"/>
              <a:t>timetable</a:t>
            </a:r>
            <a:endParaRPr lang="de-DE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672152"/>
              </p:ext>
            </p:extLst>
          </p:nvPr>
        </p:nvGraphicFramePr>
        <p:xfrm>
          <a:off x="251520" y="1700808"/>
          <a:ext cx="8640960" cy="4942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56184"/>
                <a:gridCol w="1584176"/>
                <a:gridCol w="54006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Lecture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No</a:t>
                      </a:r>
                      <a:r>
                        <a:rPr lang="de-DE" dirty="0" smtClean="0"/>
                        <a:t>.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Date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Topic</a:t>
                      </a:r>
                      <a:endParaRPr lang="de-DE" dirty="0"/>
                    </a:p>
                  </a:txBody>
                  <a:tcPr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17.10.2014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Basic Input &amp; Output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2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24.10.2014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Timing &amp; Basic Game Mechanics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3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31.10.2014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Software Rendering 1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4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07.11.2014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Software Rendering 2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5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14.11.2014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Basic Hardware Rendering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de-DE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21.11.2014</a:t>
                      </a:r>
                      <a:endParaRPr lang="de-DE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Animations</a:t>
                      </a:r>
                      <a:endParaRPr lang="de-DE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b="0" dirty="0" smtClean="0">
                          <a:latin typeface="+mn-lt"/>
                        </a:rPr>
                        <a:t>7</a:t>
                      </a:r>
                      <a:endParaRPr lang="de-DE" sz="14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28.11.2014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Physically-based</a:t>
                      </a: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Rendering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8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05.12.2014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Physics</a:t>
                      </a: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1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9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12.12.2014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Physics</a:t>
                      </a: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2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10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19.12.2014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Procedural</a:t>
                      </a:r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Content Generation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b="1" dirty="0" smtClean="0">
                          <a:latin typeface="+mn-lt"/>
                        </a:rPr>
                        <a:t>11</a:t>
                      </a:r>
                      <a:endParaRPr lang="de-DE" sz="14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16.01.2015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Compression</a:t>
                      </a:r>
                      <a:r>
                        <a:rPr lang="de-D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&amp; Streaming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12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23.01.2015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Multiplayer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13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30.01.2015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Audio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14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06.02.2015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Scripting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15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13.02.2015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AI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690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Multitexturing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628800"/>
            <a:ext cx="6480720" cy="473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79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Multitexturing</a:t>
            </a:r>
            <a:endParaRPr lang="de-DE" dirty="0"/>
          </a:p>
        </p:txBody>
      </p:sp>
      <p:pic>
        <p:nvPicPr>
          <p:cNvPr id="3074" name="Picture 2" descr="http://static-4.nexusmods.com/15/mods/110/images/824-1-132182316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8234193" cy="46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Multitexturing</a:t>
            </a:r>
            <a:endParaRPr lang="de-DE" dirty="0"/>
          </a:p>
        </p:txBody>
      </p:sp>
      <p:pic>
        <p:nvPicPr>
          <p:cNvPr id="4098" name="Picture 2" descr="http://www.mobygames.com/images/shots/l/15751-serious-sam-the-first-encounter-windows-screenshot-detail-textur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46" y="1538480"/>
            <a:ext cx="6480720" cy="486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06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Good lighting can hide a lack of details</a:t>
            </a:r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6148" name="Picture 4" descr="http://www.behardware.com/medias/photos_news/00/25/IMG002589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852936"/>
            <a:ext cx="4762500" cy="345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75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Performance</a:t>
            </a:r>
          </a:p>
          <a:p>
            <a:pPr lvl="1"/>
            <a:r>
              <a:rPr lang="en-US" dirty="0" smtClean="0"/>
              <a:t>More textures, less performance</a:t>
            </a:r>
            <a:endParaRPr lang="en-US" dirty="0"/>
          </a:p>
          <a:p>
            <a:pPr lvl="1"/>
            <a:r>
              <a:rPr lang="en-US" dirty="0" err="1" smtClean="0"/>
              <a:t>Precalculating</a:t>
            </a:r>
            <a:r>
              <a:rPr lang="en-US" dirty="0" smtClean="0"/>
              <a:t> which polys actually use more textures can help</a:t>
            </a:r>
            <a:endParaRPr lang="en-US" dirty="0"/>
          </a:p>
          <a:p>
            <a:pPr marL="179388" lvl="1" indent="-179388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Needs good tool support</a:t>
            </a:r>
            <a:endParaRPr lang="en-US" dirty="0"/>
          </a:p>
          <a:p>
            <a:pPr lvl="1"/>
            <a:r>
              <a:rPr lang="en-US" dirty="0" smtClean="0"/>
              <a:t>Scary communication with artists</a:t>
            </a:r>
          </a:p>
          <a:p>
            <a:pPr lvl="1"/>
            <a:endParaRPr lang="en-US" dirty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Problems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5743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err="1" smtClean="0"/>
              <a:t>Coarse</a:t>
            </a:r>
            <a:r>
              <a:rPr lang="de-DE" dirty="0" smtClean="0"/>
              <a:t> Streaming</a:t>
            </a:r>
          </a:p>
          <a:p>
            <a:pPr lvl="1"/>
            <a:r>
              <a:rPr lang="en-US" dirty="0" smtClean="0"/>
              <a:t>Load and replace complete assets</a:t>
            </a:r>
            <a:endParaRPr lang="en-US" dirty="0"/>
          </a:p>
          <a:p>
            <a:endParaRPr lang="de-DE" dirty="0" smtClean="0"/>
          </a:p>
          <a:p>
            <a:endParaRPr lang="de-DE" dirty="0"/>
          </a:p>
          <a:p>
            <a:r>
              <a:rPr lang="de-DE" dirty="0" smtClean="0"/>
              <a:t>Fine </a:t>
            </a:r>
            <a:r>
              <a:rPr lang="de-DE" dirty="0" err="1" smtClean="0"/>
              <a:t>Grained</a:t>
            </a:r>
            <a:r>
              <a:rPr lang="de-DE" dirty="0" smtClean="0"/>
              <a:t> Streaming</a:t>
            </a:r>
          </a:p>
          <a:p>
            <a:pPr lvl="1"/>
            <a:r>
              <a:rPr lang="en-US" dirty="0" smtClean="0"/>
              <a:t>Load and show/play a single asset bit by bit</a:t>
            </a:r>
            <a:endParaRPr lang="en-US" dirty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Streaming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4180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Similar to level of detail systems</a:t>
            </a:r>
            <a:endParaRPr lang="en-US" dirty="0"/>
          </a:p>
          <a:p>
            <a:pPr lvl="1"/>
            <a:r>
              <a:rPr lang="en-US" dirty="0" smtClean="0"/>
              <a:t>Load big textures for near objects</a:t>
            </a:r>
          </a:p>
          <a:p>
            <a:pPr lvl="1"/>
            <a:r>
              <a:rPr lang="en-US" dirty="0" smtClean="0"/>
              <a:t>Kick out big textures for far away objects</a:t>
            </a:r>
          </a:p>
          <a:p>
            <a:pPr lvl="1"/>
            <a:r>
              <a:rPr lang="en-US" dirty="0" smtClean="0"/>
              <a:t>Maybe blend texture changes in and out</a:t>
            </a:r>
            <a:endParaRPr lang="en-US" dirty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Coarse</a:t>
            </a:r>
            <a:r>
              <a:rPr lang="de-DE" dirty="0" smtClean="0"/>
              <a:t> Streaming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541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SWIV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60038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Disks are slow and unreliable</a:t>
            </a:r>
            <a:endParaRPr lang="en-US" dirty="0"/>
          </a:p>
          <a:p>
            <a:pPr lvl="1"/>
            <a:r>
              <a:rPr lang="en-US" dirty="0" smtClean="0"/>
              <a:t>No timing guarantees at all</a:t>
            </a:r>
          </a:p>
          <a:p>
            <a:pPr lvl="1"/>
            <a:r>
              <a:rPr lang="en-US" dirty="0" smtClean="0"/>
              <a:t>Load textures in a second thread,</a:t>
            </a:r>
            <a:br>
              <a:rPr lang="en-US" dirty="0" smtClean="0"/>
            </a:br>
            <a:r>
              <a:rPr lang="en-US" dirty="0" smtClean="0"/>
              <a:t>always have an emergency strategy ready</a:t>
            </a:r>
            <a:br>
              <a:rPr lang="en-US" dirty="0" smtClean="0"/>
            </a:br>
            <a:r>
              <a:rPr lang="en-US" dirty="0" smtClean="0"/>
              <a:t>(keep super low resolution textures of everything in RAM)</a:t>
            </a:r>
          </a:p>
          <a:p>
            <a:pPr lvl="1"/>
            <a:endParaRPr lang="en-US" dirty="0"/>
          </a:p>
          <a:p>
            <a:r>
              <a:rPr lang="en-US" dirty="0" smtClean="0"/>
              <a:t>Changing textures at runtime is problematic</a:t>
            </a:r>
          </a:p>
          <a:p>
            <a:pPr lvl="1"/>
            <a:r>
              <a:rPr lang="en-US" dirty="0" smtClean="0"/>
              <a:t>Driver might decide to convert the texture</a:t>
            </a:r>
            <a:endParaRPr lang="en-US" dirty="0"/>
          </a:p>
          <a:p>
            <a:pPr lvl="1"/>
            <a:r>
              <a:rPr lang="en-US" dirty="0" smtClean="0"/>
              <a:t>Easier on console</a:t>
            </a:r>
          </a:p>
          <a:p>
            <a:pPr lvl="1"/>
            <a:r>
              <a:rPr lang="en-US" dirty="0" smtClean="0"/>
              <a:t>Probably easier with Direct3D 12</a:t>
            </a:r>
            <a:endParaRPr lang="en-US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Problems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5835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Fine </a:t>
            </a:r>
            <a:r>
              <a:rPr lang="de-DE" dirty="0" err="1" smtClean="0"/>
              <a:t>grained</a:t>
            </a:r>
            <a:r>
              <a:rPr lang="de-DE" dirty="0" smtClean="0"/>
              <a:t> </a:t>
            </a:r>
            <a:r>
              <a:rPr lang="de-DE" dirty="0" err="1" smtClean="0"/>
              <a:t>texture</a:t>
            </a:r>
            <a:r>
              <a:rPr lang="de-DE" dirty="0" smtClean="0"/>
              <a:t> </a:t>
            </a:r>
            <a:r>
              <a:rPr lang="de-DE" dirty="0" err="1" smtClean="0"/>
              <a:t>streaming</a:t>
            </a:r>
            <a:endParaRPr lang="de-DE" dirty="0"/>
          </a:p>
        </p:txBody>
      </p:sp>
      <p:pic>
        <p:nvPicPr>
          <p:cNvPr id="7170" name="Picture 2" descr="http://www.workingpcgames.com/wp-content/uploads/2014/12/Rage-Game-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16" y="1498201"/>
            <a:ext cx="7927979" cy="495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287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hothardware.com/newsimages/Item19345/stealth-p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000" y="4957200"/>
            <a:ext cx="2039808" cy="153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6" name="Picture 2" descr="http://www.giga.de/wp-content/gallery/the-witcher-3-skellige-shots/5_the_witcher_3_wild_hunt_cliff.png?PageSpeed=off&amp;PageSpeedFilters=-resize_images,-resize_rendered_image_dimensions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56792"/>
            <a:ext cx="5975772" cy="336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39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Really huge textures</a:t>
            </a:r>
            <a:endParaRPr lang="en-US" dirty="0"/>
          </a:p>
          <a:p>
            <a:pPr lvl="1"/>
            <a:r>
              <a:rPr lang="en-US" dirty="0" smtClean="0"/>
              <a:t>Rage supports textures of up to </a:t>
            </a:r>
            <a:r>
              <a:rPr lang="de-DE" dirty="0" smtClean="0"/>
              <a:t>128000×128000</a:t>
            </a:r>
          </a:p>
          <a:p>
            <a:pPr lvl="2"/>
            <a:r>
              <a:rPr lang="de-DE" dirty="0" err="1" smtClean="0"/>
              <a:t>That‘s</a:t>
            </a:r>
            <a:r>
              <a:rPr lang="de-DE" dirty="0" smtClean="0"/>
              <a:t> ~60 </a:t>
            </a:r>
            <a:r>
              <a:rPr lang="de-DE" dirty="0" err="1" smtClean="0"/>
              <a:t>GiB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Compression</a:t>
            </a:r>
            <a:endParaRPr lang="de-DE" dirty="0" smtClean="0"/>
          </a:p>
          <a:p>
            <a:pPr lvl="1"/>
            <a:r>
              <a:rPr lang="de-DE" dirty="0" err="1" smtClean="0"/>
              <a:t>Texture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highly</a:t>
            </a:r>
            <a:r>
              <a:rPr lang="de-DE" dirty="0" smtClean="0"/>
              <a:t> </a:t>
            </a:r>
            <a:r>
              <a:rPr lang="de-DE" dirty="0" err="1" smtClean="0"/>
              <a:t>compressed</a:t>
            </a:r>
            <a:r>
              <a:rPr lang="de-DE" dirty="0" smtClean="0"/>
              <a:t> on </a:t>
            </a:r>
            <a:r>
              <a:rPr lang="de-DE" dirty="0" err="1" smtClean="0"/>
              <a:t>disk</a:t>
            </a:r>
            <a:endParaRPr lang="de-DE" dirty="0"/>
          </a:p>
          <a:p>
            <a:pPr lvl="2"/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dirty="0" err="1" smtClean="0"/>
              <a:t>lossy</a:t>
            </a:r>
            <a:r>
              <a:rPr lang="de-DE" dirty="0" smtClean="0"/>
              <a:t> JPEG like </a:t>
            </a:r>
            <a:r>
              <a:rPr lang="de-DE" dirty="0" err="1" smtClean="0"/>
              <a:t>compression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texture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everything</a:t>
            </a:r>
            <a:endParaRPr lang="de-DE" dirty="0" smtClean="0"/>
          </a:p>
          <a:p>
            <a:pPr lvl="1"/>
            <a:r>
              <a:rPr lang="de-DE" dirty="0" err="1" smtClean="0"/>
              <a:t>Complete</a:t>
            </a:r>
            <a:r>
              <a:rPr lang="de-DE" dirty="0" smtClean="0"/>
              <a:t> </a:t>
            </a:r>
            <a:r>
              <a:rPr lang="de-DE" dirty="0" err="1" smtClean="0"/>
              <a:t>world</a:t>
            </a:r>
            <a:r>
              <a:rPr lang="de-DE" dirty="0" smtClean="0"/>
              <a:t> in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texture</a:t>
            </a:r>
            <a:endParaRPr lang="de-DE" dirty="0" smtClean="0"/>
          </a:p>
          <a:p>
            <a:pPr lvl="1"/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restrictions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artists</a:t>
            </a:r>
            <a:endParaRPr lang="de-DE" dirty="0" smtClean="0"/>
          </a:p>
          <a:p>
            <a:pPr lvl="2"/>
            <a:r>
              <a:rPr lang="de-DE" dirty="0" smtClean="0"/>
              <a:t>But </a:t>
            </a:r>
            <a:r>
              <a:rPr lang="de-DE" dirty="0" err="1" smtClean="0"/>
              <a:t>toolsets</a:t>
            </a:r>
            <a:r>
              <a:rPr lang="de-DE" dirty="0" smtClean="0"/>
              <a:t> </a:t>
            </a:r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classical</a:t>
            </a:r>
            <a:r>
              <a:rPr lang="de-DE" dirty="0" smtClean="0"/>
              <a:t> </a:t>
            </a:r>
            <a:r>
              <a:rPr lang="de-DE" dirty="0" err="1" smtClean="0"/>
              <a:t>multitexturing</a:t>
            </a:r>
            <a:r>
              <a:rPr lang="de-DE" dirty="0" smtClean="0"/>
              <a:t> tricks</a:t>
            </a:r>
          </a:p>
          <a:p>
            <a:pPr lvl="2"/>
            <a:r>
              <a:rPr lang="de-DE" dirty="0" err="1" smtClean="0"/>
              <a:t>Artists</a:t>
            </a:r>
            <a:r>
              <a:rPr lang="de-DE" dirty="0" smtClean="0"/>
              <a:t> </a:t>
            </a:r>
            <a:r>
              <a:rPr lang="de-DE" dirty="0" err="1" smtClean="0"/>
              <a:t>don‘t</a:t>
            </a:r>
            <a:r>
              <a:rPr lang="de-DE" dirty="0" smtClean="0"/>
              <a:t> </a:t>
            </a:r>
            <a:r>
              <a:rPr lang="de-DE" dirty="0" err="1" smtClean="0"/>
              <a:t>manually</a:t>
            </a:r>
            <a:r>
              <a:rPr lang="de-DE" dirty="0" smtClean="0"/>
              <a:t> </a:t>
            </a:r>
            <a:r>
              <a:rPr lang="de-DE" dirty="0" err="1" smtClean="0"/>
              <a:t>paint</a:t>
            </a:r>
            <a:r>
              <a:rPr lang="de-DE" dirty="0" smtClean="0"/>
              <a:t> 128000x128000 </a:t>
            </a:r>
            <a:r>
              <a:rPr lang="de-DE" dirty="0" err="1" smtClean="0"/>
              <a:t>pixels</a:t>
            </a:r>
            <a:endParaRPr lang="de-DE" dirty="0"/>
          </a:p>
          <a:p>
            <a:endParaRPr lang="de-DE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MegaTextures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254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Geometry is split up in tiles</a:t>
            </a:r>
            <a:endParaRPr lang="en-US" dirty="0"/>
          </a:p>
          <a:p>
            <a:pPr lvl="1"/>
            <a:r>
              <a:rPr lang="en-US" dirty="0" smtClean="0"/>
              <a:t>Engine determines screen size of visible tiles</a:t>
            </a:r>
          </a:p>
          <a:p>
            <a:pPr lvl="1"/>
            <a:r>
              <a:rPr lang="en-US" dirty="0" smtClean="0"/>
              <a:t>Loads texture parts in varying sizes to optimize current view</a:t>
            </a:r>
            <a:endParaRPr lang="en-US" dirty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MegaTextures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22" y="2636912"/>
            <a:ext cx="5584029" cy="358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3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Geometry</a:t>
            </a:r>
            <a:endParaRPr lang="de-DE" dirty="0"/>
          </a:p>
        </p:txBody>
      </p:sp>
      <p:pic>
        <p:nvPicPr>
          <p:cNvPr id="8194" name="Picture 2" descr="http://doppelpack-journalismus.com/wp-content/uploads/Geometry-Wa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67" y="1524215"/>
            <a:ext cx="8691677" cy="488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14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Not widely used</a:t>
            </a:r>
            <a:endParaRPr lang="en-US" dirty="0"/>
          </a:p>
          <a:p>
            <a:pPr lvl="1"/>
            <a:endParaRPr lang="en-US" dirty="0"/>
          </a:p>
          <a:p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hardware</a:t>
            </a:r>
            <a:r>
              <a:rPr lang="de-DE" dirty="0" smtClean="0"/>
              <a:t> </a:t>
            </a:r>
            <a:r>
              <a:rPr lang="de-DE" dirty="0" err="1" smtClean="0"/>
              <a:t>support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Special </a:t>
            </a:r>
            <a:r>
              <a:rPr lang="de-DE" dirty="0" err="1" smtClean="0"/>
              <a:t>strategies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animations</a:t>
            </a:r>
            <a:endParaRPr lang="de-DE" dirty="0" smtClean="0"/>
          </a:p>
          <a:p>
            <a:pPr lvl="1"/>
            <a:r>
              <a:rPr lang="de-DE" dirty="0" smtClean="0"/>
              <a:t>Like </a:t>
            </a:r>
            <a:r>
              <a:rPr lang="de-DE" dirty="0" err="1" smtClean="0"/>
              <a:t>skeletal</a:t>
            </a:r>
            <a:r>
              <a:rPr lang="de-DE" dirty="0" smtClean="0"/>
              <a:t> </a:t>
            </a:r>
            <a:r>
              <a:rPr lang="de-DE" dirty="0" err="1" smtClean="0"/>
              <a:t>animations</a:t>
            </a:r>
            <a:r>
              <a:rPr lang="de-DE" dirty="0" smtClean="0"/>
              <a:t>, </a:t>
            </a: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tiny</a:t>
            </a:r>
            <a:endParaRPr lang="de-DE" dirty="0"/>
          </a:p>
          <a:p>
            <a:pPr lvl="2"/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Geometry</a:t>
            </a:r>
            <a:r>
              <a:rPr lang="de-DE" dirty="0" smtClean="0"/>
              <a:t> </a:t>
            </a:r>
            <a:r>
              <a:rPr lang="de-DE" dirty="0" err="1" smtClean="0"/>
              <a:t>Compression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30184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651" y="1575246"/>
            <a:ext cx="4955474" cy="2358180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Manual </a:t>
            </a:r>
            <a:r>
              <a:rPr lang="de-DE" dirty="0" err="1" smtClean="0"/>
              <a:t>Compression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570" y="4048370"/>
            <a:ext cx="4969989" cy="234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590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Y instead of X/Y/Z</a:t>
            </a:r>
          </a:p>
          <a:p>
            <a:endParaRPr lang="en-US" dirty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Height </a:t>
            </a:r>
            <a:r>
              <a:rPr lang="de-DE" dirty="0" err="1" smtClean="0"/>
              <a:t>Maps</a:t>
            </a:r>
            <a:endParaRPr lang="de-DE" dirty="0"/>
          </a:p>
        </p:txBody>
      </p:sp>
      <p:pic>
        <p:nvPicPr>
          <p:cNvPr id="9218" name="Picture 2" descr="http://www.abload.de/img/1_27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66" y="1988840"/>
            <a:ext cx="6652467" cy="4303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47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smtClean="0"/>
              <a:t>Remove super </a:t>
            </a:r>
            <a:r>
              <a:rPr lang="de-DE" dirty="0" err="1" smtClean="0"/>
              <a:t>detailed</a:t>
            </a:r>
            <a:r>
              <a:rPr lang="de-DE" dirty="0" smtClean="0"/>
              <a:t> </a:t>
            </a:r>
            <a:r>
              <a:rPr lang="de-DE" dirty="0" err="1" smtClean="0"/>
              <a:t>geometry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Replace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normal </a:t>
            </a:r>
            <a:r>
              <a:rPr lang="de-DE" dirty="0" err="1" smtClean="0"/>
              <a:t>maps</a:t>
            </a:r>
            <a:endParaRPr lang="de-DE" dirty="0" smtClean="0"/>
          </a:p>
          <a:p>
            <a:pPr lvl="1"/>
            <a:r>
              <a:rPr lang="en-US" dirty="0" smtClean="0"/>
              <a:t>Which is a form of compression by itself</a:t>
            </a:r>
          </a:p>
          <a:p>
            <a:pPr lvl="1"/>
            <a:r>
              <a:rPr lang="en-US" dirty="0" smtClean="0"/>
              <a:t>Plus normal can be further compressed</a:t>
            </a:r>
            <a:endParaRPr lang="en-US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Normal </a:t>
            </a:r>
            <a:r>
              <a:rPr lang="de-DE" dirty="0" err="1" smtClean="0"/>
              <a:t>Maps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64171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Same strategies as for textures</a:t>
            </a:r>
          </a:p>
          <a:p>
            <a:pPr lvl="1"/>
            <a:r>
              <a:rPr lang="en-US" dirty="0" smtClean="0"/>
              <a:t>Could be directly plugged into a level of detail system</a:t>
            </a:r>
            <a:endParaRPr lang="en-US" dirty="0"/>
          </a:p>
          <a:p>
            <a:endParaRPr lang="en-US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Coarse</a:t>
            </a:r>
            <a:r>
              <a:rPr lang="de-DE" dirty="0" smtClean="0"/>
              <a:t> </a:t>
            </a:r>
            <a:r>
              <a:rPr lang="de-DE" dirty="0" err="1" smtClean="0"/>
              <a:t>Geometry</a:t>
            </a:r>
            <a:r>
              <a:rPr lang="de-DE" dirty="0" smtClean="0"/>
              <a:t> Streaming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75720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done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Fine </a:t>
            </a:r>
            <a:r>
              <a:rPr lang="de-DE" dirty="0" err="1" smtClean="0"/>
              <a:t>grained</a:t>
            </a:r>
            <a:r>
              <a:rPr lang="de-DE" dirty="0" smtClean="0"/>
              <a:t> </a:t>
            </a:r>
            <a:r>
              <a:rPr lang="de-DE" dirty="0" err="1" smtClean="0"/>
              <a:t>geometry</a:t>
            </a:r>
            <a:r>
              <a:rPr lang="de-DE" dirty="0" smtClean="0"/>
              <a:t> </a:t>
            </a:r>
            <a:r>
              <a:rPr lang="de-DE" dirty="0" err="1" smtClean="0"/>
              <a:t>streaming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46476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mp3 and similar compressed formats</a:t>
            </a:r>
            <a:endParaRPr lang="en-US" dirty="0"/>
          </a:p>
          <a:p>
            <a:pPr lvl="1"/>
            <a:r>
              <a:rPr lang="en-US" dirty="0" smtClean="0"/>
              <a:t>Nothing special – at least not anymore</a:t>
            </a:r>
          </a:p>
          <a:p>
            <a:endParaRPr lang="en-US" dirty="0"/>
          </a:p>
          <a:p>
            <a:r>
              <a:rPr lang="en-US" dirty="0" smtClean="0"/>
              <a:t>Coarse streaming for sound effects</a:t>
            </a:r>
          </a:p>
          <a:p>
            <a:pPr lvl="1"/>
            <a:r>
              <a:rPr lang="en-US" dirty="0" smtClean="0"/>
              <a:t>Easy</a:t>
            </a:r>
          </a:p>
          <a:p>
            <a:pPr lvl="2"/>
            <a:r>
              <a:rPr lang="en-US" dirty="0" smtClean="0"/>
              <a:t>Sound effects are short</a:t>
            </a:r>
          </a:p>
          <a:p>
            <a:pPr lvl="2"/>
            <a:r>
              <a:rPr lang="en-US" dirty="0" smtClean="0"/>
              <a:t>Sound effects don’t stay on screen</a:t>
            </a:r>
          </a:p>
          <a:p>
            <a:pPr lvl="2"/>
            <a:r>
              <a:rPr lang="en-US" dirty="0" smtClean="0"/>
              <a:t>Sound effects can stay in CPU RAM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Fine grained streaming for music and maybe speech</a:t>
            </a:r>
            <a:endParaRPr lang="en-US" dirty="0"/>
          </a:p>
          <a:p>
            <a:pPr lvl="1"/>
            <a:r>
              <a:rPr lang="en-US" dirty="0" smtClean="0"/>
              <a:t>Even mp3 players do it</a:t>
            </a:r>
            <a:endParaRPr lang="en-US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Sound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322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 smtClean="0"/>
          </a:p>
          <a:p>
            <a:r>
              <a:rPr lang="de-DE" dirty="0" err="1" smtClean="0"/>
              <a:t>Typical</a:t>
            </a:r>
            <a:r>
              <a:rPr lang="de-DE" dirty="0" smtClean="0"/>
              <a:t> </a:t>
            </a:r>
            <a:r>
              <a:rPr lang="de-DE" dirty="0" err="1" smtClean="0"/>
              <a:t>hardware</a:t>
            </a:r>
            <a:r>
              <a:rPr lang="de-DE" dirty="0" smtClean="0"/>
              <a:t> </a:t>
            </a:r>
            <a:r>
              <a:rPr lang="de-DE" dirty="0" err="1" smtClean="0"/>
              <a:t>requirements</a:t>
            </a:r>
            <a:endParaRPr lang="de-DE" dirty="0" smtClean="0"/>
          </a:p>
          <a:p>
            <a:pPr lvl="1"/>
            <a:r>
              <a:rPr lang="de-DE" dirty="0" smtClean="0"/>
              <a:t>8 </a:t>
            </a:r>
            <a:r>
              <a:rPr lang="de-DE" dirty="0" err="1" smtClean="0"/>
              <a:t>GiB</a:t>
            </a:r>
            <a:r>
              <a:rPr lang="de-DE" dirty="0" smtClean="0"/>
              <a:t> RAM</a:t>
            </a:r>
          </a:p>
          <a:p>
            <a:pPr lvl="1"/>
            <a:r>
              <a:rPr lang="de-DE" dirty="0" smtClean="0"/>
              <a:t>2 </a:t>
            </a:r>
            <a:r>
              <a:rPr lang="de-DE" dirty="0" err="1" smtClean="0"/>
              <a:t>GiB</a:t>
            </a:r>
            <a:r>
              <a:rPr lang="de-DE" dirty="0" smtClean="0"/>
              <a:t> Video-RAM</a:t>
            </a:r>
          </a:p>
          <a:p>
            <a:pPr lvl="1"/>
            <a:r>
              <a:rPr lang="de-DE" dirty="0" smtClean="0"/>
              <a:t>50 </a:t>
            </a:r>
            <a:r>
              <a:rPr lang="de-DE" dirty="0" err="1" smtClean="0"/>
              <a:t>GiB</a:t>
            </a:r>
            <a:r>
              <a:rPr lang="de-DE" dirty="0" smtClean="0"/>
              <a:t> on </a:t>
            </a:r>
            <a:r>
              <a:rPr lang="de-DE" dirty="0" err="1" smtClean="0"/>
              <a:t>disk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All SNES </a:t>
            </a:r>
            <a:r>
              <a:rPr lang="de-DE" dirty="0" err="1" smtClean="0"/>
              <a:t>games</a:t>
            </a:r>
            <a:r>
              <a:rPr lang="de-DE" dirty="0" smtClean="0"/>
              <a:t> </a:t>
            </a:r>
            <a:r>
              <a:rPr lang="de-DE" dirty="0" err="1" smtClean="0"/>
              <a:t>ever</a:t>
            </a:r>
            <a:r>
              <a:rPr lang="de-DE" dirty="0" smtClean="0"/>
              <a:t> (</a:t>
            </a:r>
            <a:r>
              <a:rPr lang="de-DE" dirty="0" err="1" smtClean="0"/>
              <a:t>including</a:t>
            </a:r>
            <a:r>
              <a:rPr lang="de-DE" dirty="0" smtClean="0"/>
              <a:t> all </a:t>
            </a:r>
            <a:r>
              <a:rPr lang="de-DE" dirty="0" err="1" smtClean="0"/>
              <a:t>language</a:t>
            </a:r>
            <a:r>
              <a:rPr lang="de-DE" dirty="0" smtClean="0"/>
              <a:t> </a:t>
            </a:r>
            <a:r>
              <a:rPr lang="de-DE" dirty="0" err="1" smtClean="0"/>
              <a:t>versions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~3000 </a:t>
            </a:r>
            <a:r>
              <a:rPr lang="de-DE" dirty="0" err="1" smtClean="0"/>
              <a:t>games</a:t>
            </a:r>
            <a:endParaRPr lang="de-DE" dirty="0"/>
          </a:p>
          <a:p>
            <a:pPr lvl="1"/>
            <a:r>
              <a:rPr lang="de-DE" dirty="0" smtClean="0"/>
              <a:t>~4.5 </a:t>
            </a:r>
            <a:r>
              <a:rPr lang="de-DE" dirty="0" err="1" smtClean="0"/>
              <a:t>GiB</a:t>
            </a:r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Today‘s</a:t>
            </a:r>
            <a:r>
              <a:rPr lang="de-DE" dirty="0" smtClean="0"/>
              <a:t> Games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213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32 bit floats</a:t>
            </a:r>
            <a:endParaRPr lang="en-US" dirty="0"/>
          </a:p>
          <a:p>
            <a:pPr lvl="1"/>
            <a:r>
              <a:rPr lang="en-US" dirty="0" smtClean="0"/>
              <a:t>“total </a:t>
            </a:r>
            <a:r>
              <a:rPr lang="en-US" dirty="0"/>
              <a:t>precision is 24 bits (equivalent to log</a:t>
            </a:r>
            <a:r>
              <a:rPr lang="en-US" baseline="-25000" dirty="0"/>
              <a:t>10</a:t>
            </a:r>
            <a:r>
              <a:rPr lang="en-US" dirty="0"/>
              <a:t>(2</a:t>
            </a:r>
            <a:r>
              <a:rPr lang="en-US" baseline="30000" dirty="0"/>
              <a:t>24</a:t>
            </a:r>
            <a:r>
              <a:rPr lang="en-US" dirty="0"/>
              <a:t>) ≈ 7.225 decimal digits</a:t>
            </a:r>
            <a:r>
              <a:rPr lang="en-US" dirty="0" smtClean="0"/>
              <a:t>)”</a:t>
            </a:r>
          </a:p>
          <a:p>
            <a:pPr lvl="2"/>
            <a:r>
              <a:rPr lang="en-US" dirty="0" smtClean="0"/>
              <a:t>Can be a little tight for big worlds</a:t>
            </a:r>
          </a:p>
          <a:p>
            <a:endParaRPr lang="en-US" dirty="0" smtClean="0"/>
          </a:p>
          <a:p>
            <a:r>
              <a:rPr lang="en-US" dirty="0"/>
              <a:t>Use 64 bit floats for positions</a:t>
            </a:r>
          </a:p>
          <a:p>
            <a:pPr lvl="1"/>
            <a:r>
              <a:rPr lang="en-US" dirty="0"/>
              <a:t>Hard to integrate 32 bit physics engines</a:t>
            </a:r>
          </a:p>
          <a:p>
            <a:endParaRPr lang="en-US" dirty="0"/>
          </a:p>
          <a:p>
            <a:r>
              <a:rPr lang="de-DE" dirty="0" smtClean="0"/>
              <a:t>Split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Shift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world</a:t>
            </a:r>
            <a:endParaRPr lang="de-DE" dirty="0" smtClean="0"/>
          </a:p>
          <a:p>
            <a:pPr lvl="1"/>
            <a:r>
              <a:rPr lang="en-US" dirty="0" smtClean="0"/>
              <a:t>Split the world</a:t>
            </a:r>
          </a:p>
          <a:p>
            <a:pPr lvl="1"/>
            <a:r>
              <a:rPr lang="en-US" dirty="0" smtClean="0"/>
              <a:t>Shift the closest parts to a position nearer at the camera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2"/>
            <a:endParaRPr lang="de-DE" dirty="0"/>
          </a:p>
          <a:p>
            <a:pPr lvl="1"/>
            <a:endParaRPr lang="en-US" dirty="0" smtClean="0"/>
          </a:p>
          <a:p>
            <a:endParaRPr lang="en-US" b="0" dirty="0" smtClean="0"/>
          </a:p>
          <a:p>
            <a:endParaRPr lang="en-US" b="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Really</a:t>
            </a:r>
            <a:r>
              <a:rPr lang="de-DE" dirty="0" smtClean="0"/>
              <a:t> Big </a:t>
            </a:r>
            <a:r>
              <a:rPr lang="de-DE" dirty="0" err="1" smtClean="0"/>
              <a:t>Worlds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772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uncompressed</a:t>
            </a:r>
            <a:r>
              <a:rPr lang="de-DE" dirty="0"/>
              <a:t> </a:t>
            </a:r>
            <a:r>
              <a:rPr lang="de-DE" dirty="0" err="1"/>
              <a:t>texture</a:t>
            </a:r>
            <a:endParaRPr lang="de-DE" dirty="0"/>
          </a:p>
          <a:p>
            <a:pPr lvl="1"/>
            <a:r>
              <a:rPr lang="de-DE" dirty="0"/>
              <a:t>4096 x 4096 x 4 Bytes = 67108864 Bytes = 64 </a:t>
            </a:r>
            <a:r>
              <a:rPr lang="de-DE" dirty="0" err="1"/>
              <a:t>MiB</a:t>
            </a:r>
            <a:endParaRPr lang="de-DE" dirty="0"/>
          </a:p>
          <a:p>
            <a:pPr lvl="1"/>
            <a:r>
              <a:rPr lang="de-DE" dirty="0"/>
              <a:t>2 </a:t>
            </a:r>
            <a:r>
              <a:rPr lang="de-DE" dirty="0" err="1"/>
              <a:t>GiB</a:t>
            </a:r>
            <a:r>
              <a:rPr lang="de-DE" dirty="0"/>
              <a:t> / 64 </a:t>
            </a:r>
            <a:r>
              <a:rPr lang="de-DE" dirty="0" err="1"/>
              <a:t>MiB</a:t>
            </a:r>
            <a:r>
              <a:rPr lang="de-DE" dirty="0"/>
              <a:t> = </a:t>
            </a:r>
            <a:r>
              <a:rPr lang="de-DE" dirty="0" smtClean="0"/>
              <a:t>32</a:t>
            </a:r>
          </a:p>
          <a:p>
            <a:pPr lvl="1"/>
            <a:r>
              <a:rPr lang="de-DE" dirty="0" err="1" smtClean="0"/>
              <a:t>Physically</a:t>
            </a:r>
            <a:r>
              <a:rPr lang="de-DE" dirty="0" smtClean="0"/>
              <a:t> </a:t>
            </a:r>
            <a:r>
              <a:rPr lang="de-DE" dirty="0" err="1" smtClean="0"/>
              <a:t>based</a:t>
            </a:r>
            <a:r>
              <a:rPr lang="de-DE" dirty="0" smtClean="0"/>
              <a:t> </a:t>
            </a:r>
            <a:r>
              <a:rPr lang="de-DE" dirty="0" err="1" smtClean="0"/>
              <a:t>rendering</a:t>
            </a:r>
            <a:r>
              <a:rPr lang="de-DE" dirty="0" smtClean="0"/>
              <a:t> – </a:t>
            </a:r>
            <a:r>
              <a:rPr lang="de-DE" dirty="0" err="1" smtClean="0"/>
              <a:t>typically</a:t>
            </a:r>
            <a:r>
              <a:rPr lang="de-DE" dirty="0" smtClean="0"/>
              <a:t> 4 </a:t>
            </a:r>
            <a:r>
              <a:rPr lang="de-DE" dirty="0" err="1" smtClean="0"/>
              <a:t>textures</a:t>
            </a:r>
            <a:endParaRPr lang="de-DE" dirty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Today‘s</a:t>
            </a:r>
            <a:r>
              <a:rPr lang="de-DE" dirty="0" smtClean="0"/>
              <a:t> </a:t>
            </a:r>
            <a:r>
              <a:rPr lang="de-DE" dirty="0"/>
              <a:t>D</a:t>
            </a:r>
            <a:r>
              <a:rPr lang="de-DE" dirty="0" smtClean="0"/>
              <a:t>ata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8069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070" y="1484313"/>
            <a:ext cx="8072272" cy="4968875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Killzone</a:t>
            </a:r>
            <a:r>
              <a:rPr lang="de-DE" dirty="0" smtClean="0"/>
              <a:t> 4 CPU </a:t>
            </a:r>
            <a:r>
              <a:rPr lang="de-DE" dirty="0" err="1" smtClean="0"/>
              <a:t>data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1853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825" y="2001598"/>
            <a:ext cx="8640763" cy="3934304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Killzone</a:t>
            </a:r>
            <a:r>
              <a:rPr lang="de-DE" dirty="0" smtClean="0"/>
              <a:t> 4 GPU </a:t>
            </a:r>
            <a:r>
              <a:rPr lang="de-DE" dirty="0" err="1" smtClean="0"/>
              <a:t>data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657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PNG</a:t>
            </a:r>
          </a:p>
          <a:p>
            <a:pPr lvl="1"/>
            <a:r>
              <a:rPr lang="en-US" dirty="0" smtClean="0"/>
              <a:t>Lossless</a:t>
            </a:r>
          </a:p>
          <a:p>
            <a:pPr lvl="1"/>
            <a:r>
              <a:rPr lang="en-US" dirty="0" smtClean="0"/>
              <a:t>Compression highly dependent on image content</a:t>
            </a:r>
          </a:p>
          <a:p>
            <a:pPr lvl="1"/>
            <a:endParaRPr lang="en-US" dirty="0"/>
          </a:p>
          <a:p>
            <a:r>
              <a:rPr lang="en-US" dirty="0" smtClean="0"/>
              <a:t>JPEG</a:t>
            </a:r>
          </a:p>
          <a:p>
            <a:pPr lvl="1"/>
            <a:r>
              <a:rPr lang="en-US" dirty="0" err="1" smtClean="0"/>
              <a:t>Lossy</a:t>
            </a:r>
            <a:endParaRPr lang="en-US" dirty="0"/>
          </a:p>
          <a:p>
            <a:pPr lvl="1"/>
            <a:r>
              <a:rPr lang="en-US" dirty="0" smtClean="0"/>
              <a:t>Generally strong compression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Both</a:t>
            </a:r>
            <a:endParaRPr lang="en-US" dirty="0"/>
          </a:p>
          <a:p>
            <a:pPr lvl="1"/>
            <a:r>
              <a:rPr lang="en-US" dirty="0" smtClean="0"/>
              <a:t>Slow decompression</a:t>
            </a:r>
          </a:p>
          <a:p>
            <a:pPr lvl="2"/>
            <a:r>
              <a:rPr lang="en-US" dirty="0" smtClean="0"/>
              <a:t>Can slow down loading times</a:t>
            </a:r>
            <a:endParaRPr lang="en-US" dirty="0"/>
          </a:p>
          <a:p>
            <a:pPr lvl="1"/>
            <a:r>
              <a:rPr lang="en-US" dirty="0" smtClean="0"/>
              <a:t>Not possible to access a single pixel while compressed</a:t>
            </a:r>
          </a:p>
          <a:p>
            <a:pPr lvl="2"/>
            <a:r>
              <a:rPr lang="en-US" dirty="0" smtClean="0"/>
              <a:t>Not usable for image computations</a:t>
            </a:r>
            <a:br>
              <a:rPr lang="en-US" dirty="0" smtClean="0"/>
            </a:br>
            <a:r>
              <a:rPr lang="en-US" dirty="0" smtClean="0"/>
              <a:t>aka not usable as a texture format</a:t>
            </a:r>
          </a:p>
          <a:p>
            <a:endParaRPr lang="en-US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PNG </a:t>
            </a:r>
            <a:r>
              <a:rPr lang="de-DE" dirty="0" err="1" smtClean="0"/>
              <a:t>and</a:t>
            </a:r>
            <a:r>
              <a:rPr lang="de-DE" dirty="0" smtClean="0"/>
              <a:t> JPEG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0456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Many different formats</a:t>
            </a:r>
            <a:endParaRPr lang="en-US" dirty="0"/>
          </a:p>
          <a:p>
            <a:pPr lvl="1"/>
            <a:r>
              <a:rPr lang="en-US" dirty="0" smtClean="0"/>
              <a:t>S3TC, PVRTC, ASTC,…</a:t>
            </a:r>
          </a:p>
          <a:p>
            <a:pPr lvl="1"/>
            <a:r>
              <a:rPr lang="en-US" dirty="0"/>
              <a:t>Has to be supported by GPU and Graphics </a:t>
            </a:r>
            <a:r>
              <a:rPr lang="en-US" dirty="0" smtClean="0"/>
              <a:t>API</a:t>
            </a:r>
          </a:p>
          <a:p>
            <a:pPr lvl="1"/>
            <a:r>
              <a:rPr lang="en-US" dirty="0" smtClean="0"/>
              <a:t>Of course much of it is patented and hard to standardize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smtClean="0"/>
              <a:t>Design goals</a:t>
            </a:r>
          </a:p>
          <a:p>
            <a:pPr lvl="1"/>
            <a:r>
              <a:rPr lang="en-US" dirty="0" smtClean="0"/>
              <a:t>High compression</a:t>
            </a:r>
            <a:endParaRPr lang="en-US" dirty="0"/>
          </a:p>
          <a:p>
            <a:pPr lvl="1"/>
            <a:r>
              <a:rPr lang="en-US" dirty="0" smtClean="0"/>
              <a:t>Low visual degradation</a:t>
            </a:r>
          </a:p>
          <a:p>
            <a:pPr lvl="1"/>
            <a:r>
              <a:rPr lang="en-US" dirty="0" smtClean="0"/>
              <a:t>Efficient single pixel access</a:t>
            </a:r>
          </a:p>
          <a:p>
            <a:pPr lvl="2"/>
            <a:r>
              <a:rPr lang="en-US" dirty="0" smtClean="0"/>
              <a:t>Constant size of a pixel or a pixel block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Texture</a:t>
            </a:r>
            <a:r>
              <a:rPr lang="de-DE" dirty="0" smtClean="0"/>
              <a:t> </a:t>
            </a:r>
            <a:r>
              <a:rPr lang="de-DE" dirty="0" err="1" smtClean="0"/>
              <a:t>Compression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8880951"/>
      </p:ext>
    </p:extLst>
  </p:cSld>
  <p:clrMapOvr>
    <a:masterClrMapping/>
  </p:clrMapOvr>
</p:sld>
</file>

<file path=ppt/theme/theme1.xml><?xml version="1.0" encoding="utf-8"?>
<a:theme xmlns:a="http://schemas.openxmlformats.org/drawingml/2006/main" name="1_H0">
  <a:themeElements>
    <a:clrScheme name="1_H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005AA9"/>
      </a:hlink>
      <a:folHlink>
        <a:srgbClr val="B5B5B5"/>
      </a:folHlink>
    </a:clrScheme>
    <a:fontScheme name="1_H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H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793</Words>
  <Application>Microsoft Office PowerPoint</Application>
  <PresentationFormat>Bildschirmpräsentation (4:3)</PresentationFormat>
  <Paragraphs>263</Paragraphs>
  <Slides>40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45" baseType="lpstr">
      <vt:lpstr>Arial</vt:lpstr>
      <vt:lpstr>Stafford</vt:lpstr>
      <vt:lpstr>Times New Roman</vt:lpstr>
      <vt:lpstr>Wingdings</vt:lpstr>
      <vt:lpstr>1_H0</vt:lpstr>
      <vt:lpstr>Game Technology</vt:lpstr>
      <vt:lpstr>Preliminary timetable</vt:lpstr>
      <vt:lpstr>PowerPoint-Präsentation</vt:lpstr>
      <vt:lpstr>Today‘s Games</vt:lpstr>
      <vt:lpstr>Today‘s Data</vt:lpstr>
      <vt:lpstr>Killzone 4 CPU data</vt:lpstr>
      <vt:lpstr>Killzone 4 GPU data</vt:lpstr>
      <vt:lpstr>PNG and JPEG</vt:lpstr>
      <vt:lpstr>Texture Compression</vt:lpstr>
      <vt:lpstr>Possible compression strategies</vt:lpstr>
      <vt:lpstr>Example 1</vt:lpstr>
      <vt:lpstr>Example 2</vt:lpstr>
      <vt:lpstr>Normal Maps,…</vt:lpstr>
      <vt:lpstr>Manual Compression</vt:lpstr>
      <vt:lpstr>Tilemaps/Tilesets</vt:lpstr>
      <vt:lpstr>Tile Editors</vt:lpstr>
      <vt:lpstr>Pitfall: The Mayan Adventure</vt:lpstr>
      <vt:lpstr>Warcraft 3</vt:lpstr>
      <vt:lpstr>Tilemaps in 3D</vt:lpstr>
      <vt:lpstr>Multitexturing</vt:lpstr>
      <vt:lpstr>Multitexturing</vt:lpstr>
      <vt:lpstr>Multitexturing</vt:lpstr>
      <vt:lpstr>PowerPoint-Präsentation</vt:lpstr>
      <vt:lpstr>Problems</vt:lpstr>
      <vt:lpstr>Streaming</vt:lpstr>
      <vt:lpstr>Coarse Streaming</vt:lpstr>
      <vt:lpstr>SWIV</vt:lpstr>
      <vt:lpstr>Problems</vt:lpstr>
      <vt:lpstr>Fine grained texture streaming</vt:lpstr>
      <vt:lpstr>MegaTextures</vt:lpstr>
      <vt:lpstr>MegaTextures</vt:lpstr>
      <vt:lpstr>Geometry</vt:lpstr>
      <vt:lpstr>Geometry Compression</vt:lpstr>
      <vt:lpstr>Manual Compression</vt:lpstr>
      <vt:lpstr>Height Maps</vt:lpstr>
      <vt:lpstr>Normal Maps</vt:lpstr>
      <vt:lpstr>Coarse Geometry Streaming</vt:lpstr>
      <vt:lpstr>Fine grained geometry streaming</vt:lpstr>
      <vt:lpstr>Sound</vt:lpstr>
      <vt:lpstr>Really Big Worlds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 Titel / the Titel</dc:title>
  <dc:creator>Ralf Steinmetz</dc:creator>
  <cp:lastModifiedBy>Robert Konrad</cp:lastModifiedBy>
  <cp:revision>524</cp:revision>
  <dcterms:modified xsi:type="dcterms:W3CDTF">2015-01-15T09:43:17Z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D">
    <vt:lpwstr>123bb053-ad6c-46a1-9234-a71650388708</vt:lpwstr>
  </property>
  <property fmtid="{D5CDD505-2E9C-101B-9397-08002B2CF9AE}" pid="3" name="LISKOMID">
    <vt:lpwstr>591d73a1-fdec-4118-9d1b-e68bb7c6a0b0</vt:lpwstr>
  </property>
</Properties>
</file>